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72" r:id="rId5"/>
    <p:sldId id="273" r:id="rId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09" d="100"/>
          <a:sy n="109" d="100"/>
        </p:scale>
        <p:origin x="63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AA7F21-3FC0-4AE9-BB7A-0D6BE2ADBCDD}" type="datetimeFigureOut">
              <a:rPr lang="fr-CH" smtClean="0"/>
              <a:t>19.11.2020</a:t>
            </a:fld>
            <a:endParaRPr lang="fr-CH"/>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5A27A2-E493-4768-A530-ABB765D1EFCD}" type="slidenum">
              <a:rPr lang="fr-CH" smtClean="0"/>
              <a:t>‹N°›</a:t>
            </a:fld>
            <a:endParaRPr lang="fr-CH"/>
          </a:p>
        </p:txBody>
      </p:sp>
    </p:spTree>
    <p:extLst>
      <p:ext uri="{BB962C8B-B14F-4D97-AF65-F5344CB8AC3E}">
        <p14:creationId xmlns:p14="http://schemas.microsoft.com/office/powerpoint/2010/main" val="118356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CH"/>
          </a:p>
        </p:txBody>
      </p:sp>
      <p:sp>
        <p:nvSpPr>
          <p:cNvPr id="4" name="Espace réservé de la date 3"/>
          <p:cNvSpPr>
            <a:spLocks noGrp="1"/>
          </p:cNvSpPr>
          <p:nvPr>
            <p:ph type="dt" sz="half" idx="10"/>
          </p:nvPr>
        </p:nvSpPr>
        <p:spPr/>
        <p:txBody>
          <a:bodyPr/>
          <a:lstStyle/>
          <a:p>
            <a:fld id="{66A4B440-4A97-44C4-BA00-4FB2CF539C43}" type="datetime1">
              <a:rPr lang="fr-CH" smtClean="0"/>
              <a:t>19.11.2020</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174614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DC3A947C-E78E-4864-B443-50A1BE04BB54}" type="datetime1">
              <a:rPr lang="fr-CH" smtClean="0"/>
              <a:t>19.11.2020</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68255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FA321FE-1347-45EE-BDE9-CA392B7D72E7}" type="datetime1">
              <a:rPr lang="fr-CH" smtClean="0"/>
              <a:t>19.11.2020</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25067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F5257B18-97FC-478E-B882-8AB49DFC2A71}" type="datetime1">
              <a:rPr lang="fr-CH" smtClean="0"/>
              <a:t>19.11.2020</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22442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D501E57-069A-4DEE-9F91-9F0837229A2E}" type="datetime1">
              <a:rPr lang="fr-CH" smtClean="0"/>
              <a:t>19.11.2020</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42230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3938D05D-4EA9-4159-8FCB-6615F23ED1B8}" type="datetime1">
              <a:rPr lang="fr-CH" smtClean="0"/>
              <a:t>19.11.2020</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24077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15A95C36-8984-411C-9FC7-F90F086CD7BB}" type="datetime1">
              <a:rPr lang="fr-CH" smtClean="0"/>
              <a:t>19.11.2020</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324513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6DCE5B36-AB90-49D3-ADB2-BDB872695881}" type="datetime1">
              <a:rPr lang="fr-CH" smtClean="0"/>
              <a:t>19.11.2020</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426917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C9BD22-F2DA-4A72-A1BF-A3E30BD689D7}" type="datetime1">
              <a:rPr lang="fr-CH" smtClean="0"/>
              <a:t>19.11.2020</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287857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255655-6511-4B30-90E2-32A54FAECD98}" type="datetime1">
              <a:rPr lang="fr-CH" smtClean="0"/>
              <a:t>19.11.2020</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2445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0CF464A-1E9D-4359-A298-3F61F0BB80C8}" type="datetime1">
              <a:rPr lang="fr-CH" smtClean="0"/>
              <a:t>19.11.2020</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8C01C9A-4F46-4A5B-8D32-9A670745056F}" type="slidenum">
              <a:rPr lang="fr-CH" smtClean="0"/>
              <a:t>‹N°›</a:t>
            </a:fld>
            <a:endParaRPr lang="fr-CH"/>
          </a:p>
        </p:txBody>
      </p:sp>
    </p:spTree>
    <p:extLst>
      <p:ext uri="{BB962C8B-B14F-4D97-AF65-F5344CB8AC3E}">
        <p14:creationId xmlns:p14="http://schemas.microsoft.com/office/powerpoint/2010/main" val="328948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024B0-2B4B-4A3A-83F0-C26F1A651A2E}" type="datetime1">
              <a:rPr lang="fr-CH" smtClean="0"/>
              <a:t>19.11.2020</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C9A-4F46-4A5B-8D32-9A670745056F}" type="slidenum">
              <a:rPr lang="fr-CH" smtClean="0"/>
              <a:t>‹N°›</a:t>
            </a:fld>
            <a:endParaRPr lang="fr-CH"/>
          </a:p>
        </p:txBody>
      </p:sp>
    </p:spTree>
    <p:extLst>
      <p:ext uri="{BB962C8B-B14F-4D97-AF65-F5344CB8AC3E}">
        <p14:creationId xmlns:p14="http://schemas.microsoft.com/office/powerpoint/2010/main" val="95265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608" y="1696188"/>
            <a:ext cx="11536770" cy="2962417"/>
          </a:xfrm>
        </p:spPr>
        <p:txBody>
          <a:bodyPr anchor="t" anchorCtr="0">
            <a:normAutofit/>
          </a:bodyPr>
          <a:lstStyle/>
          <a:p>
            <a:r>
              <a:rPr lang="fr-CH" sz="3600" dirty="0" smtClean="0"/>
              <a:t>Réponse au postulat 01:</a:t>
            </a:r>
            <a:br>
              <a:rPr lang="fr-CH" sz="3600" dirty="0" smtClean="0"/>
            </a:br>
            <a:r>
              <a:rPr lang="fr-CH" sz="3600" dirty="0"/>
              <a:t>Lumière Chemin du Clos à Villars-le-Grand  </a:t>
            </a:r>
            <a:r>
              <a:rPr lang="fr-CH" sz="3600" dirty="0" smtClean="0"/>
              <a:t/>
            </a:r>
            <a:br>
              <a:rPr lang="fr-CH" sz="3600" dirty="0" smtClean="0"/>
            </a:br>
            <a:r>
              <a:rPr lang="fr-CH" sz="3600" dirty="0"/>
              <a:t/>
            </a:r>
            <a:br>
              <a:rPr lang="fr-CH" sz="3600" dirty="0"/>
            </a:br>
            <a:r>
              <a:rPr lang="fr-CH" sz="3600" dirty="0"/>
              <a:t>d</a:t>
            </a:r>
            <a:r>
              <a:rPr lang="fr-CH" sz="3600" dirty="0" smtClean="0"/>
              <a:t>éposé lors de la séance du Conseil communal </a:t>
            </a:r>
            <a:r>
              <a:rPr lang="fr-CH" sz="3600" dirty="0" smtClean="0"/>
              <a:t>du</a:t>
            </a:r>
            <a:br>
              <a:rPr lang="fr-CH" sz="3600" dirty="0" smtClean="0"/>
            </a:br>
            <a:r>
              <a:rPr lang="fr-CH" sz="3600" dirty="0" smtClean="0"/>
              <a:t>29 </a:t>
            </a:r>
            <a:r>
              <a:rPr lang="fr-CH" sz="3600" dirty="0" smtClean="0"/>
              <a:t>septembre 2020</a:t>
            </a:r>
            <a:endParaRPr lang="fr-CH" sz="3600" dirty="0"/>
          </a:p>
        </p:txBody>
      </p:sp>
      <p:pic>
        <p:nvPicPr>
          <p:cNvPr id="4" name="Image 3"/>
          <p:cNvPicPr>
            <a:picLocks noChangeAspect="1"/>
          </p:cNvPicPr>
          <p:nvPr/>
        </p:nvPicPr>
        <p:blipFill>
          <a:blip r:embed="rId2"/>
          <a:stretch>
            <a:fillRect/>
          </a:stretch>
        </p:blipFill>
        <p:spPr>
          <a:xfrm>
            <a:off x="131412" y="155565"/>
            <a:ext cx="1959441" cy="758493"/>
          </a:xfrm>
          <a:prstGeom prst="rect">
            <a:avLst/>
          </a:prstGeom>
        </p:spPr>
      </p:pic>
      <p:sp>
        <p:nvSpPr>
          <p:cNvPr id="5" name="ZoneTexte 4"/>
          <p:cNvSpPr txBox="1"/>
          <p:nvPr/>
        </p:nvSpPr>
        <p:spPr>
          <a:xfrm>
            <a:off x="9403233" y="413210"/>
            <a:ext cx="2569293" cy="369332"/>
          </a:xfrm>
          <a:prstGeom prst="rect">
            <a:avLst/>
          </a:prstGeom>
          <a:noFill/>
        </p:spPr>
        <p:txBody>
          <a:bodyPr wrap="none" rtlCol="0">
            <a:spAutoFit/>
          </a:bodyPr>
          <a:lstStyle/>
          <a:p>
            <a:r>
              <a:rPr lang="fr-CH" dirty="0" smtClean="0">
                <a:solidFill>
                  <a:srgbClr val="0070C0"/>
                </a:solidFill>
              </a:rPr>
              <a:t>Dicastère éclairage </a:t>
            </a:r>
            <a:r>
              <a:rPr lang="fr-CH" dirty="0">
                <a:solidFill>
                  <a:srgbClr val="0070C0"/>
                </a:solidFill>
              </a:rPr>
              <a:t>public</a:t>
            </a:r>
          </a:p>
        </p:txBody>
      </p:sp>
      <p:sp>
        <p:nvSpPr>
          <p:cNvPr id="6" name="Espace réservé du numéro de diapositive 5"/>
          <p:cNvSpPr>
            <a:spLocks noGrp="1"/>
          </p:cNvSpPr>
          <p:nvPr>
            <p:ph type="sldNum" sz="quarter" idx="12"/>
          </p:nvPr>
        </p:nvSpPr>
        <p:spPr>
          <a:xfrm>
            <a:off x="131412" y="6334449"/>
            <a:ext cx="11775409" cy="365125"/>
          </a:xfrm>
        </p:spPr>
        <p:txBody>
          <a:bodyPr/>
          <a:lstStyle/>
          <a:p>
            <a:r>
              <a:rPr lang="fr-CH" dirty="0" smtClean="0"/>
              <a:t>Conseil communal du 15 décembre 2020 										Page </a:t>
            </a:r>
            <a:fld id="{48C01C9A-4F46-4A5B-8D32-9A670745056F}" type="slidenum">
              <a:rPr lang="fr-CH" smtClean="0"/>
              <a:t>1</a:t>
            </a:fld>
            <a:r>
              <a:rPr lang="fr-CH" dirty="0" smtClean="0"/>
              <a:t> </a:t>
            </a:r>
            <a:endParaRPr lang="fr-CH" dirty="0"/>
          </a:p>
        </p:txBody>
      </p:sp>
      <p:cxnSp>
        <p:nvCxnSpPr>
          <p:cNvPr id="8" name="Connecteur droit 7"/>
          <p:cNvCxnSpPr/>
          <p:nvPr/>
        </p:nvCxnSpPr>
        <p:spPr>
          <a:xfrm flipV="1">
            <a:off x="251870" y="913541"/>
            <a:ext cx="11720656" cy="24671"/>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8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1412" y="155565"/>
            <a:ext cx="1959441" cy="758493"/>
          </a:xfrm>
          <a:prstGeom prst="rect">
            <a:avLst/>
          </a:prstGeom>
        </p:spPr>
      </p:pic>
      <p:sp>
        <p:nvSpPr>
          <p:cNvPr id="5" name="ZoneTexte 4"/>
          <p:cNvSpPr txBox="1"/>
          <p:nvPr/>
        </p:nvSpPr>
        <p:spPr>
          <a:xfrm>
            <a:off x="9403233" y="413210"/>
            <a:ext cx="2569293" cy="369332"/>
          </a:xfrm>
          <a:prstGeom prst="rect">
            <a:avLst/>
          </a:prstGeom>
          <a:noFill/>
        </p:spPr>
        <p:txBody>
          <a:bodyPr wrap="none" rtlCol="0">
            <a:spAutoFit/>
          </a:bodyPr>
          <a:lstStyle/>
          <a:p>
            <a:r>
              <a:rPr lang="fr-CH" dirty="0" smtClean="0">
                <a:solidFill>
                  <a:srgbClr val="0070C0"/>
                </a:solidFill>
              </a:rPr>
              <a:t>Dicastère éclairage </a:t>
            </a:r>
            <a:r>
              <a:rPr lang="fr-CH" dirty="0">
                <a:solidFill>
                  <a:srgbClr val="0070C0"/>
                </a:solidFill>
              </a:rPr>
              <a:t>public</a:t>
            </a:r>
          </a:p>
        </p:txBody>
      </p:sp>
      <p:sp>
        <p:nvSpPr>
          <p:cNvPr id="6" name="Espace réservé du numéro de diapositive 5"/>
          <p:cNvSpPr>
            <a:spLocks noGrp="1"/>
          </p:cNvSpPr>
          <p:nvPr>
            <p:ph type="sldNum" sz="quarter" idx="12"/>
          </p:nvPr>
        </p:nvSpPr>
        <p:spPr>
          <a:xfrm>
            <a:off x="131412" y="6334449"/>
            <a:ext cx="11775409" cy="365125"/>
          </a:xfrm>
        </p:spPr>
        <p:txBody>
          <a:bodyPr/>
          <a:lstStyle/>
          <a:p>
            <a:r>
              <a:rPr lang="fr-CH" dirty="0" smtClean="0"/>
              <a:t>Conseil communal du 15 décembre 2020 										Page </a:t>
            </a:r>
            <a:fld id="{48C01C9A-4F46-4A5B-8D32-9A670745056F}" type="slidenum">
              <a:rPr lang="fr-CH" smtClean="0"/>
              <a:t>2</a:t>
            </a:fld>
            <a:r>
              <a:rPr lang="fr-CH" dirty="0" smtClean="0"/>
              <a:t> </a:t>
            </a:r>
            <a:endParaRPr lang="fr-CH" dirty="0"/>
          </a:p>
        </p:txBody>
      </p:sp>
      <p:cxnSp>
        <p:nvCxnSpPr>
          <p:cNvPr id="8" name="Connecteur droit 7"/>
          <p:cNvCxnSpPr/>
          <p:nvPr/>
        </p:nvCxnSpPr>
        <p:spPr>
          <a:xfrm flipV="1">
            <a:off x="251870" y="913541"/>
            <a:ext cx="11720656" cy="24671"/>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a:stretch>
            <a:fillRect/>
          </a:stretch>
        </p:blipFill>
        <p:spPr>
          <a:xfrm>
            <a:off x="7689705" y="1653765"/>
            <a:ext cx="4363879" cy="3653790"/>
          </a:xfrm>
          <a:prstGeom prst="rect">
            <a:avLst/>
          </a:prstGeom>
        </p:spPr>
      </p:pic>
      <p:sp>
        <p:nvSpPr>
          <p:cNvPr id="7" name="ZoneTexte 6"/>
          <p:cNvSpPr txBox="1"/>
          <p:nvPr/>
        </p:nvSpPr>
        <p:spPr>
          <a:xfrm>
            <a:off x="251870" y="2204605"/>
            <a:ext cx="7334793" cy="2492990"/>
          </a:xfrm>
          <a:prstGeom prst="rect">
            <a:avLst/>
          </a:prstGeom>
          <a:noFill/>
        </p:spPr>
        <p:txBody>
          <a:bodyPr wrap="square" rtlCol="0">
            <a:spAutoFit/>
          </a:bodyPr>
          <a:lstStyle/>
          <a:p>
            <a:pPr algn="ctr"/>
            <a:r>
              <a:rPr lang="fr-CH" sz="1600" b="1" u="sng" dirty="0" smtClean="0"/>
              <a:t>Postulat 01 – Lumière Chemin du Clos à Villars-le-Grand</a:t>
            </a:r>
          </a:p>
          <a:p>
            <a:pPr algn="ctr"/>
            <a:endParaRPr lang="fr-CH" sz="1400" dirty="0" smtClean="0"/>
          </a:p>
          <a:p>
            <a:pPr algn="just"/>
            <a:endParaRPr lang="fr-CH" sz="1400" dirty="0"/>
          </a:p>
          <a:p>
            <a:pPr algn="just"/>
            <a:r>
              <a:rPr lang="fr-CH" sz="1400" dirty="0" smtClean="0"/>
              <a:t>Le chemin du Clos à Villars-le-Grand nécessite, comme le chemin des Vignes à </a:t>
            </a:r>
            <a:r>
              <a:rPr lang="fr-CH" sz="1400" dirty="0" err="1" smtClean="0"/>
              <a:t>Cotterd</a:t>
            </a:r>
            <a:r>
              <a:rPr lang="fr-CH" sz="1400" dirty="0" smtClean="0"/>
              <a:t> et le chemin des Marguerites de </a:t>
            </a:r>
            <a:r>
              <a:rPr lang="fr-CH" sz="1400" dirty="0" err="1" smtClean="0"/>
              <a:t>Chabrey</a:t>
            </a:r>
            <a:r>
              <a:rPr lang="fr-CH" sz="1400" dirty="0" smtClean="0"/>
              <a:t> un éclairage public. Il s’agit d’un chemin très fréquenté par des enfants depuis le développement fulgurant de cette partie du village. Nous déposons donc un postulat pour que la municipalité fasse au conseil communal une proposition pour également équiper prochainement ce chemin.</a:t>
            </a:r>
          </a:p>
          <a:p>
            <a:pPr algn="just"/>
            <a:endParaRPr lang="fr-CH" sz="1400" dirty="0"/>
          </a:p>
          <a:p>
            <a:pPr algn="just"/>
            <a:r>
              <a:rPr lang="fr-CH" sz="1400" dirty="0" smtClean="0"/>
              <a:t>Pour rappel, le chemin du Clos relie la route de </a:t>
            </a:r>
            <a:r>
              <a:rPr lang="fr-CH" sz="1400" dirty="0" err="1" smtClean="0"/>
              <a:t>Salavaux</a:t>
            </a:r>
            <a:r>
              <a:rPr lang="fr-CH" sz="1400" dirty="0" smtClean="0"/>
              <a:t> et la route de </a:t>
            </a:r>
            <a:r>
              <a:rPr lang="fr-CH" sz="1400" dirty="0" err="1" smtClean="0"/>
              <a:t>Chabrey</a:t>
            </a:r>
            <a:r>
              <a:rPr lang="fr-CH" sz="1400" dirty="0" smtClean="0"/>
              <a:t>, c’est là qu’il y a eu depuis la fusion la construction de près de 30 logements dont beaucoup sont familiales.</a:t>
            </a:r>
            <a:endParaRPr lang="fr-CH" sz="1400" dirty="0"/>
          </a:p>
        </p:txBody>
      </p:sp>
    </p:spTree>
    <p:extLst>
      <p:ext uri="{BB962C8B-B14F-4D97-AF65-F5344CB8AC3E}">
        <p14:creationId xmlns:p14="http://schemas.microsoft.com/office/powerpoint/2010/main" val="76828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1412" y="155565"/>
            <a:ext cx="1959441" cy="758493"/>
          </a:xfrm>
          <a:prstGeom prst="rect">
            <a:avLst/>
          </a:prstGeom>
        </p:spPr>
      </p:pic>
      <p:sp>
        <p:nvSpPr>
          <p:cNvPr id="5" name="ZoneTexte 4"/>
          <p:cNvSpPr txBox="1"/>
          <p:nvPr/>
        </p:nvSpPr>
        <p:spPr>
          <a:xfrm>
            <a:off x="9403233" y="413210"/>
            <a:ext cx="2569293" cy="369332"/>
          </a:xfrm>
          <a:prstGeom prst="rect">
            <a:avLst/>
          </a:prstGeom>
          <a:noFill/>
        </p:spPr>
        <p:txBody>
          <a:bodyPr wrap="none" rtlCol="0">
            <a:spAutoFit/>
          </a:bodyPr>
          <a:lstStyle/>
          <a:p>
            <a:r>
              <a:rPr lang="fr-CH" dirty="0" smtClean="0">
                <a:solidFill>
                  <a:srgbClr val="0070C0"/>
                </a:solidFill>
              </a:rPr>
              <a:t>Dicastère éclairage </a:t>
            </a:r>
            <a:r>
              <a:rPr lang="fr-CH" dirty="0">
                <a:solidFill>
                  <a:srgbClr val="0070C0"/>
                </a:solidFill>
              </a:rPr>
              <a:t>public</a:t>
            </a:r>
          </a:p>
        </p:txBody>
      </p:sp>
      <p:sp>
        <p:nvSpPr>
          <p:cNvPr id="6" name="Espace réservé du numéro de diapositive 5"/>
          <p:cNvSpPr>
            <a:spLocks noGrp="1"/>
          </p:cNvSpPr>
          <p:nvPr>
            <p:ph type="sldNum" sz="quarter" idx="12"/>
          </p:nvPr>
        </p:nvSpPr>
        <p:spPr>
          <a:xfrm>
            <a:off x="131412" y="6334449"/>
            <a:ext cx="11775409" cy="365125"/>
          </a:xfrm>
        </p:spPr>
        <p:txBody>
          <a:bodyPr/>
          <a:lstStyle/>
          <a:p>
            <a:r>
              <a:rPr lang="fr-CH" dirty="0" smtClean="0"/>
              <a:t>Conseil communal du 15 décembre 2020 										Page </a:t>
            </a:r>
            <a:fld id="{48C01C9A-4F46-4A5B-8D32-9A670745056F}" type="slidenum">
              <a:rPr lang="fr-CH" smtClean="0"/>
              <a:t>3</a:t>
            </a:fld>
            <a:r>
              <a:rPr lang="fr-CH" dirty="0" smtClean="0"/>
              <a:t> </a:t>
            </a:r>
            <a:endParaRPr lang="fr-CH" dirty="0"/>
          </a:p>
        </p:txBody>
      </p:sp>
      <p:cxnSp>
        <p:nvCxnSpPr>
          <p:cNvPr id="8" name="Connecteur droit 7"/>
          <p:cNvCxnSpPr/>
          <p:nvPr/>
        </p:nvCxnSpPr>
        <p:spPr>
          <a:xfrm flipV="1">
            <a:off x="251870" y="913541"/>
            <a:ext cx="11720656" cy="2467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04800" y="1198418"/>
            <a:ext cx="11443855" cy="4893647"/>
          </a:xfrm>
          <a:prstGeom prst="rect">
            <a:avLst/>
          </a:prstGeom>
          <a:noFill/>
        </p:spPr>
        <p:txBody>
          <a:bodyPr wrap="square" rtlCol="0">
            <a:spAutoFit/>
          </a:bodyPr>
          <a:lstStyle/>
          <a:p>
            <a:r>
              <a:rPr lang="fr-CH" sz="2400" dirty="0" smtClean="0"/>
              <a:t>Contexte </a:t>
            </a:r>
            <a:r>
              <a:rPr lang="fr-CH" sz="2400" dirty="0"/>
              <a:t>du projet: </a:t>
            </a:r>
            <a:endParaRPr lang="fr-CH" sz="2400" dirty="0" smtClean="0"/>
          </a:p>
          <a:p>
            <a:r>
              <a:rPr lang="fr-CH" sz="2000" dirty="0" smtClean="0"/>
              <a:t>Les </a:t>
            </a:r>
            <a:r>
              <a:rPr lang="fr-CH" sz="2000" dirty="0"/>
              <a:t>infrastructures du chemin du Clos à Villars-le-Grand sont insuffisantes dans plusieurs domaines:</a:t>
            </a:r>
            <a:endParaRPr lang="fr-CH" sz="2000" dirty="0" smtClean="0"/>
          </a:p>
          <a:p>
            <a:pPr marL="285750" indent="-285750">
              <a:buFont typeface="Arial" panose="020B0604020202020204" pitchFamily="34" charset="0"/>
              <a:buChar char="•"/>
            </a:pPr>
            <a:r>
              <a:rPr lang="fr-CH" sz="2000" dirty="0" smtClean="0"/>
              <a:t>Eclairage </a:t>
            </a:r>
            <a:r>
              <a:rPr lang="fr-CH" sz="2000" dirty="0" smtClean="0"/>
              <a:t>public </a:t>
            </a:r>
            <a:r>
              <a:rPr lang="fr-CH" sz="2000" dirty="0" smtClean="0"/>
              <a:t>inexistant</a:t>
            </a:r>
          </a:p>
          <a:p>
            <a:pPr marL="285750" indent="-285750">
              <a:buFont typeface="Arial" panose="020B0604020202020204" pitchFamily="34" charset="0"/>
              <a:buChar char="•"/>
            </a:pPr>
            <a:r>
              <a:rPr lang="fr-CH" sz="2000" dirty="0" smtClean="0"/>
              <a:t>Route trop étroite</a:t>
            </a:r>
          </a:p>
          <a:p>
            <a:pPr marL="285750" indent="-285750">
              <a:buFont typeface="Arial" panose="020B0604020202020204" pitchFamily="34" charset="0"/>
              <a:buChar char="•"/>
            </a:pPr>
            <a:r>
              <a:rPr lang="fr-CH" sz="2000" dirty="0" smtClean="0"/>
              <a:t>Conduite d’eau claire </a:t>
            </a:r>
            <a:r>
              <a:rPr lang="fr-CH" sz="2000" dirty="0" smtClean="0"/>
              <a:t>et </a:t>
            </a:r>
            <a:r>
              <a:rPr lang="fr-CH" sz="2000" dirty="0" smtClean="0"/>
              <a:t>diamètre trop faible</a:t>
            </a:r>
          </a:p>
          <a:p>
            <a:pPr marL="285750" indent="-285750">
              <a:buFont typeface="Arial" panose="020B0604020202020204" pitchFamily="34" charset="0"/>
              <a:buChar char="•"/>
            </a:pPr>
            <a:endParaRPr lang="fr-CH" sz="2000" dirty="0"/>
          </a:p>
          <a:p>
            <a:r>
              <a:rPr lang="fr-CH" sz="2400" dirty="0" smtClean="0"/>
              <a:t>Décision de la Municipalité:</a:t>
            </a:r>
          </a:p>
          <a:p>
            <a:r>
              <a:rPr lang="fr-CH" sz="2000" dirty="0" smtClean="0"/>
              <a:t>La mise à niveau des infrastructures de ce chemin se fera en une seule fois dans un même projet pour profiter des synergies afin de réduire les coûts et aussi pour limiter le nombre d’ouvertures de cette route.</a:t>
            </a:r>
          </a:p>
          <a:p>
            <a:endParaRPr lang="fr-CH" sz="2000" dirty="0"/>
          </a:p>
          <a:p>
            <a:r>
              <a:rPr lang="fr-CH" sz="2400" dirty="0" smtClean="0"/>
              <a:t>Contraintes particulières de l’éclairage </a:t>
            </a:r>
            <a:r>
              <a:rPr lang="fr-CH" sz="2400" dirty="0" smtClean="0"/>
              <a:t>public:</a:t>
            </a:r>
            <a:endParaRPr lang="fr-CH" sz="2400" dirty="0" smtClean="0"/>
          </a:p>
          <a:p>
            <a:pPr marL="342900" indent="-342900">
              <a:buFont typeface="Arial" panose="020B0604020202020204" pitchFamily="34" charset="0"/>
              <a:buChar char="•"/>
            </a:pPr>
            <a:r>
              <a:rPr lang="fr-CH" sz="2000" dirty="0" smtClean="0"/>
              <a:t>Il n’y a pas d’infrastructure électrique en place.</a:t>
            </a:r>
          </a:p>
          <a:p>
            <a:pPr marL="342900" indent="-342900">
              <a:buFont typeface="Arial" panose="020B0604020202020204" pitchFamily="34" charset="0"/>
              <a:buChar char="•"/>
            </a:pPr>
            <a:r>
              <a:rPr lang="fr-CH" sz="2000" dirty="0" smtClean="0"/>
              <a:t>L’armoire électrique à disposition dans le quartier ne permet pas d’alimenter un éclairage </a:t>
            </a:r>
            <a:r>
              <a:rPr lang="fr-CH" sz="2000" dirty="0" smtClean="0"/>
              <a:t>public </a:t>
            </a:r>
            <a:r>
              <a:rPr lang="fr-CH" sz="2000" dirty="0" smtClean="0"/>
              <a:t>de 7 points lumineux nécessaires selon une pré-étude menée avec notre partenaire le Groupe E.</a:t>
            </a:r>
          </a:p>
          <a:p>
            <a:endParaRPr lang="fr-CH" sz="2000" dirty="0"/>
          </a:p>
        </p:txBody>
      </p:sp>
    </p:spTree>
    <p:extLst>
      <p:ext uri="{BB962C8B-B14F-4D97-AF65-F5344CB8AC3E}">
        <p14:creationId xmlns:p14="http://schemas.microsoft.com/office/powerpoint/2010/main" val="126748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1412" y="155565"/>
            <a:ext cx="1959441" cy="758493"/>
          </a:xfrm>
          <a:prstGeom prst="rect">
            <a:avLst/>
          </a:prstGeom>
        </p:spPr>
      </p:pic>
      <p:sp>
        <p:nvSpPr>
          <p:cNvPr id="5" name="ZoneTexte 4"/>
          <p:cNvSpPr txBox="1"/>
          <p:nvPr/>
        </p:nvSpPr>
        <p:spPr>
          <a:xfrm>
            <a:off x="9403233" y="413210"/>
            <a:ext cx="2569293" cy="369332"/>
          </a:xfrm>
          <a:prstGeom prst="rect">
            <a:avLst/>
          </a:prstGeom>
          <a:noFill/>
        </p:spPr>
        <p:txBody>
          <a:bodyPr wrap="none" rtlCol="0">
            <a:spAutoFit/>
          </a:bodyPr>
          <a:lstStyle/>
          <a:p>
            <a:r>
              <a:rPr lang="fr-CH" dirty="0" smtClean="0">
                <a:solidFill>
                  <a:srgbClr val="0070C0"/>
                </a:solidFill>
              </a:rPr>
              <a:t>Dicastère éclairage </a:t>
            </a:r>
            <a:r>
              <a:rPr lang="fr-CH" dirty="0">
                <a:solidFill>
                  <a:srgbClr val="0070C0"/>
                </a:solidFill>
              </a:rPr>
              <a:t>public</a:t>
            </a:r>
          </a:p>
        </p:txBody>
      </p:sp>
      <p:sp>
        <p:nvSpPr>
          <p:cNvPr id="6" name="Espace réservé du numéro de diapositive 5"/>
          <p:cNvSpPr>
            <a:spLocks noGrp="1"/>
          </p:cNvSpPr>
          <p:nvPr>
            <p:ph type="sldNum" sz="quarter" idx="12"/>
          </p:nvPr>
        </p:nvSpPr>
        <p:spPr>
          <a:xfrm>
            <a:off x="131412" y="6334449"/>
            <a:ext cx="11775409" cy="365125"/>
          </a:xfrm>
        </p:spPr>
        <p:txBody>
          <a:bodyPr/>
          <a:lstStyle/>
          <a:p>
            <a:r>
              <a:rPr lang="fr-CH" dirty="0" smtClean="0"/>
              <a:t>Conseil communal du 15 décembre 2020 										Page </a:t>
            </a:r>
            <a:fld id="{48C01C9A-4F46-4A5B-8D32-9A670745056F}" type="slidenum">
              <a:rPr lang="fr-CH" smtClean="0"/>
              <a:t>4</a:t>
            </a:fld>
            <a:r>
              <a:rPr lang="fr-CH" dirty="0" smtClean="0"/>
              <a:t> </a:t>
            </a:r>
            <a:endParaRPr lang="fr-CH" dirty="0"/>
          </a:p>
        </p:txBody>
      </p:sp>
      <p:cxnSp>
        <p:nvCxnSpPr>
          <p:cNvPr id="8" name="Connecteur droit 7"/>
          <p:cNvCxnSpPr/>
          <p:nvPr/>
        </p:nvCxnSpPr>
        <p:spPr>
          <a:xfrm flipV="1">
            <a:off x="251870" y="913541"/>
            <a:ext cx="11720656" cy="2467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04801" y="1198418"/>
            <a:ext cx="11222182" cy="5139869"/>
          </a:xfrm>
          <a:prstGeom prst="rect">
            <a:avLst/>
          </a:prstGeom>
          <a:noFill/>
        </p:spPr>
        <p:txBody>
          <a:bodyPr wrap="square" rtlCol="0">
            <a:spAutoFit/>
          </a:bodyPr>
          <a:lstStyle/>
          <a:p>
            <a:pPr algn="just"/>
            <a:r>
              <a:rPr lang="fr-CH" sz="2400" dirty="0" smtClean="0"/>
              <a:t>Echéancier grossier du projet:</a:t>
            </a:r>
          </a:p>
          <a:p>
            <a:pPr marL="342900" indent="-342900" algn="just">
              <a:buFont typeface="Arial" panose="020B0604020202020204" pitchFamily="34" charset="0"/>
              <a:buChar char="•"/>
            </a:pPr>
            <a:r>
              <a:rPr lang="fr-CH" sz="2000" dirty="0" smtClean="0"/>
              <a:t>17.11.2020: lancement formel du projet lors de la séance de Municipalité</a:t>
            </a:r>
          </a:p>
          <a:p>
            <a:pPr marL="342900" indent="-342900" algn="just">
              <a:buFont typeface="Arial" panose="020B0604020202020204" pitchFamily="34" charset="0"/>
              <a:buChar char="•"/>
            </a:pPr>
            <a:r>
              <a:rPr lang="fr-CH" sz="2000" dirty="0" smtClean="0"/>
              <a:t>Décembre 2020 – janvier 2021: étude du projet global pour obtenir une estimation du prix des travaux. En particulier pour l’éclairage </a:t>
            </a:r>
            <a:r>
              <a:rPr lang="fr-CH" sz="2000" dirty="0" smtClean="0"/>
              <a:t>public:</a:t>
            </a:r>
            <a:endParaRPr lang="fr-CH" sz="2000" dirty="0" smtClean="0"/>
          </a:p>
          <a:p>
            <a:pPr marL="800100" lvl="1" indent="-342900" algn="just">
              <a:buFont typeface="Courier New" panose="02070309020205020404" pitchFamily="49" charset="0"/>
              <a:buChar char="o"/>
            </a:pPr>
            <a:r>
              <a:rPr lang="fr-CH" sz="2000" dirty="0" smtClean="0"/>
              <a:t>Calcul du prix d’un éclairage traditionnel comprenant probablement le remplacement de l’armoire électrique et la mise en place de l’infrastructure en tenant compte du fait que la fouille sera comptée dans le cadre du projet global.</a:t>
            </a:r>
          </a:p>
          <a:p>
            <a:pPr marL="800100" lvl="1" indent="-342900" algn="just">
              <a:buFont typeface="Courier New" panose="02070309020205020404" pitchFamily="49" charset="0"/>
              <a:buChar char="o"/>
            </a:pPr>
            <a:r>
              <a:rPr lang="fr-CH" sz="2000" dirty="0" smtClean="0"/>
              <a:t>Calcul du prix d’un éclairage </a:t>
            </a:r>
            <a:r>
              <a:rPr lang="fr-CH" sz="2000" dirty="0" smtClean="0"/>
              <a:t>public </a:t>
            </a:r>
            <a:r>
              <a:rPr lang="fr-CH" sz="2000" dirty="0" smtClean="0"/>
              <a:t>solaire qui ne nécessite aucune infrastructure.</a:t>
            </a:r>
          </a:p>
          <a:p>
            <a:pPr marL="800100" lvl="1" indent="-342900" algn="just">
              <a:buFont typeface="Wingdings" panose="05000000000000000000" pitchFamily="2" charset="2"/>
              <a:buChar char="è"/>
            </a:pPr>
            <a:r>
              <a:rPr lang="fr-CH" sz="2000" dirty="0" smtClean="0">
                <a:solidFill>
                  <a:srgbClr val="0070C0"/>
                </a:solidFill>
                <a:sym typeface="Wingdings" panose="05000000000000000000" pitchFamily="2" charset="2"/>
              </a:rPr>
              <a:t>Choix du type d’éclairage </a:t>
            </a:r>
            <a:r>
              <a:rPr lang="fr-CH" sz="2000" dirty="0" smtClean="0">
                <a:solidFill>
                  <a:srgbClr val="0070C0"/>
                </a:solidFill>
                <a:sym typeface="Wingdings" panose="05000000000000000000" pitchFamily="2" charset="2"/>
              </a:rPr>
              <a:t>public </a:t>
            </a:r>
            <a:r>
              <a:rPr lang="fr-CH" sz="2000" dirty="0" smtClean="0">
                <a:solidFill>
                  <a:srgbClr val="0070C0"/>
                </a:solidFill>
                <a:sym typeface="Wingdings" panose="05000000000000000000" pitchFamily="2" charset="2"/>
              </a:rPr>
              <a:t>qui convient à ce chemin: traditionnel ou solaire</a:t>
            </a:r>
          </a:p>
          <a:p>
            <a:pPr lvl="1" algn="just"/>
            <a:endParaRPr lang="fr-CH" sz="2000" dirty="0" smtClean="0">
              <a:solidFill>
                <a:srgbClr val="0070C0"/>
              </a:solidFill>
            </a:endParaRPr>
          </a:p>
          <a:p>
            <a:pPr marL="342900" indent="-342900" algn="just">
              <a:buFont typeface="Arial" panose="020B0604020202020204" pitchFamily="34" charset="0"/>
              <a:buChar char="•"/>
            </a:pPr>
            <a:r>
              <a:rPr lang="fr-CH" sz="2000" dirty="0" smtClean="0"/>
              <a:t>Février </a:t>
            </a:r>
            <a:r>
              <a:rPr lang="fr-CH" sz="2000" dirty="0" smtClean="0"/>
              <a:t>– mars 2021: édition du cahier des charges de chaque intervenant et rentrée des devis.</a:t>
            </a:r>
          </a:p>
          <a:p>
            <a:pPr marL="342900" indent="-342900" algn="just">
              <a:buFont typeface="Arial" panose="020B0604020202020204" pitchFamily="34" charset="0"/>
              <a:buChar char="•"/>
            </a:pPr>
            <a:r>
              <a:rPr lang="fr-CH" sz="2000" dirty="0" smtClean="0"/>
              <a:t>Avril 2021: comparaison des offres, calcul du </a:t>
            </a:r>
            <a:r>
              <a:rPr lang="fr-CH" sz="2000" dirty="0" smtClean="0"/>
              <a:t>budget </a:t>
            </a:r>
            <a:r>
              <a:rPr lang="fr-CH" sz="2000" dirty="0" smtClean="0"/>
              <a:t>du projet et écriture du préavis pour le présenter au Conseil communal</a:t>
            </a:r>
          </a:p>
          <a:p>
            <a:pPr marL="342900" indent="-342900" algn="just">
              <a:buFont typeface="Arial" panose="020B0604020202020204" pitchFamily="34" charset="0"/>
              <a:buChar char="•"/>
            </a:pPr>
            <a:r>
              <a:rPr lang="fr-CH" sz="2000" dirty="0" smtClean="0"/>
              <a:t>Juin 2021: passage de l’objet au Conseil communal pour acquérir le budget</a:t>
            </a:r>
          </a:p>
          <a:p>
            <a:pPr marL="342900" indent="-342900" algn="just">
              <a:buFont typeface="Arial" panose="020B0604020202020204" pitchFamily="34" charset="0"/>
              <a:buChar char="•"/>
            </a:pPr>
            <a:r>
              <a:rPr lang="fr-CH" sz="2000" dirty="0" smtClean="0"/>
              <a:t>Eté 2021, pour autant que le projet soit accepté: second tour pour les devis et choix des fournisseurs</a:t>
            </a:r>
          </a:p>
          <a:p>
            <a:pPr marL="342900" indent="-342900" algn="just">
              <a:buFont typeface="Arial" panose="020B0604020202020204" pitchFamily="34" charset="0"/>
              <a:buChar char="•"/>
            </a:pPr>
            <a:r>
              <a:rPr lang="fr-CH" sz="2000" dirty="0" smtClean="0"/>
              <a:t>Automne 2021, </a:t>
            </a:r>
            <a:r>
              <a:rPr lang="fr-CH" sz="2000" dirty="0"/>
              <a:t>pour autant que le projet soit accepté </a:t>
            </a:r>
            <a:r>
              <a:rPr lang="fr-CH" sz="2000" dirty="0" smtClean="0"/>
              <a:t>: réalisation des travaux.</a:t>
            </a:r>
          </a:p>
        </p:txBody>
      </p:sp>
    </p:spTree>
    <p:extLst>
      <p:ext uri="{BB962C8B-B14F-4D97-AF65-F5344CB8AC3E}">
        <p14:creationId xmlns:p14="http://schemas.microsoft.com/office/powerpoint/2010/main" val="251287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1412" y="155565"/>
            <a:ext cx="1959441" cy="758493"/>
          </a:xfrm>
          <a:prstGeom prst="rect">
            <a:avLst/>
          </a:prstGeom>
        </p:spPr>
      </p:pic>
      <p:sp>
        <p:nvSpPr>
          <p:cNvPr id="5" name="ZoneTexte 4"/>
          <p:cNvSpPr txBox="1"/>
          <p:nvPr/>
        </p:nvSpPr>
        <p:spPr>
          <a:xfrm>
            <a:off x="9403233" y="413210"/>
            <a:ext cx="2569293" cy="369332"/>
          </a:xfrm>
          <a:prstGeom prst="rect">
            <a:avLst/>
          </a:prstGeom>
          <a:noFill/>
        </p:spPr>
        <p:txBody>
          <a:bodyPr wrap="none" rtlCol="0">
            <a:spAutoFit/>
          </a:bodyPr>
          <a:lstStyle/>
          <a:p>
            <a:r>
              <a:rPr lang="fr-CH" dirty="0" smtClean="0">
                <a:solidFill>
                  <a:srgbClr val="0070C0"/>
                </a:solidFill>
              </a:rPr>
              <a:t>Dicastère éclairage </a:t>
            </a:r>
            <a:r>
              <a:rPr lang="fr-CH" dirty="0">
                <a:solidFill>
                  <a:srgbClr val="0070C0"/>
                </a:solidFill>
              </a:rPr>
              <a:t>public</a:t>
            </a:r>
          </a:p>
        </p:txBody>
      </p:sp>
      <p:sp>
        <p:nvSpPr>
          <p:cNvPr id="6" name="Espace réservé du numéro de diapositive 5"/>
          <p:cNvSpPr>
            <a:spLocks noGrp="1"/>
          </p:cNvSpPr>
          <p:nvPr>
            <p:ph type="sldNum" sz="quarter" idx="12"/>
          </p:nvPr>
        </p:nvSpPr>
        <p:spPr>
          <a:xfrm>
            <a:off x="131412" y="6334449"/>
            <a:ext cx="11775409" cy="365125"/>
          </a:xfrm>
        </p:spPr>
        <p:txBody>
          <a:bodyPr/>
          <a:lstStyle/>
          <a:p>
            <a:r>
              <a:rPr lang="fr-CH" dirty="0" smtClean="0"/>
              <a:t>Conseil communal du 15 décembre 2020 										Page </a:t>
            </a:r>
            <a:fld id="{48C01C9A-4F46-4A5B-8D32-9A670745056F}" type="slidenum">
              <a:rPr lang="fr-CH" smtClean="0"/>
              <a:t>5</a:t>
            </a:fld>
            <a:r>
              <a:rPr lang="fr-CH" dirty="0" smtClean="0"/>
              <a:t> </a:t>
            </a:r>
            <a:endParaRPr lang="fr-CH" dirty="0"/>
          </a:p>
        </p:txBody>
      </p:sp>
      <p:cxnSp>
        <p:nvCxnSpPr>
          <p:cNvPr id="8" name="Connecteur droit 7"/>
          <p:cNvCxnSpPr/>
          <p:nvPr/>
        </p:nvCxnSpPr>
        <p:spPr>
          <a:xfrm flipV="1">
            <a:off x="251870" y="913541"/>
            <a:ext cx="11720656" cy="24671"/>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2140527" y="2566986"/>
            <a:ext cx="7876309" cy="2309813"/>
            <a:chOff x="2140527" y="2566986"/>
            <a:chExt cx="7876309" cy="2309813"/>
          </a:xfrm>
        </p:grpSpPr>
        <p:pic>
          <p:nvPicPr>
            <p:cNvPr id="3" name="Image 2"/>
            <p:cNvPicPr>
              <a:picLocks noChangeAspect="1"/>
            </p:cNvPicPr>
            <p:nvPr/>
          </p:nvPicPr>
          <p:blipFill>
            <a:blip r:embed="rId3"/>
            <a:stretch>
              <a:fillRect/>
            </a:stretch>
          </p:blipFill>
          <p:spPr>
            <a:xfrm>
              <a:off x="2459147" y="2566986"/>
              <a:ext cx="7119938" cy="2309813"/>
            </a:xfrm>
            <a:prstGeom prst="rect">
              <a:avLst/>
            </a:prstGeom>
          </p:spPr>
        </p:pic>
        <p:sp>
          <p:nvSpPr>
            <p:cNvPr id="7" name="Rectangle 6"/>
            <p:cNvSpPr/>
            <p:nvPr/>
          </p:nvSpPr>
          <p:spPr>
            <a:xfrm>
              <a:off x="2847109" y="3519055"/>
              <a:ext cx="2272146"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Rectangle 8"/>
            <p:cNvSpPr/>
            <p:nvPr/>
          </p:nvSpPr>
          <p:spPr>
            <a:xfrm>
              <a:off x="7744690" y="3514074"/>
              <a:ext cx="2272146"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Rectangle 9"/>
            <p:cNvSpPr/>
            <p:nvPr/>
          </p:nvSpPr>
          <p:spPr>
            <a:xfrm>
              <a:off x="4398818" y="3305598"/>
              <a:ext cx="720437"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angle 10"/>
            <p:cNvSpPr/>
            <p:nvPr/>
          </p:nvSpPr>
          <p:spPr>
            <a:xfrm>
              <a:off x="2140527" y="3514074"/>
              <a:ext cx="706582"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12" name="ZoneTexte 11"/>
          <p:cNvSpPr txBox="1"/>
          <p:nvPr/>
        </p:nvSpPr>
        <p:spPr>
          <a:xfrm>
            <a:off x="251870" y="1696188"/>
            <a:ext cx="11654951" cy="369332"/>
          </a:xfrm>
          <a:prstGeom prst="rect">
            <a:avLst/>
          </a:prstGeom>
          <a:noFill/>
        </p:spPr>
        <p:txBody>
          <a:bodyPr wrap="square" rtlCol="0">
            <a:spAutoFit/>
          </a:bodyPr>
          <a:lstStyle/>
          <a:p>
            <a:r>
              <a:rPr lang="fr-CH" dirty="0" smtClean="0"/>
              <a:t>Discuté et approuvé lors de la séance de la Municipalité du 17 novembre 2020</a:t>
            </a:r>
            <a:endParaRPr lang="fr-CH" dirty="0"/>
          </a:p>
        </p:txBody>
      </p:sp>
    </p:spTree>
    <p:extLst>
      <p:ext uri="{BB962C8B-B14F-4D97-AF65-F5344CB8AC3E}">
        <p14:creationId xmlns:p14="http://schemas.microsoft.com/office/powerpoint/2010/main" val="40282725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575</Words>
  <Application>Microsoft Office PowerPoint</Application>
  <PresentationFormat>Grand écran</PresentationFormat>
  <Paragraphs>42</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Calibri Light</vt:lpstr>
      <vt:lpstr>Courier New</vt:lpstr>
      <vt:lpstr>Wingdings</vt:lpstr>
      <vt:lpstr>Thème Office</vt:lpstr>
      <vt:lpstr>Réponse au postulat 01: Lumière Chemin du Clos à Villars-le-Grand    déposé lors de la séance du Conseil communal du 29 septembre 2020</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BALLY Alain</dc:creator>
  <cp:lastModifiedBy>RIBEIRO PINHEIRO Joao</cp:lastModifiedBy>
  <cp:revision>42</cp:revision>
  <cp:lastPrinted>2020-11-19T06:53:44Z</cp:lastPrinted>
  <dcterms:created xsi:type="dcterms:W3CDTF">2020-10-18T09:09:37Z</dcterms:created>
  <dcterms:modified xsi:type="dcterms:W3CDTF">2020-11-19T12:56:39Z</dcterms:modified>
</cp:coreProperties>
</file>